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tiff" ContentType="image/tif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handoutMasterIdLst>
    <p:handoutMasterId r:id="rId13"/>
  </p:handoutMasterIdLst>
  <p:sldIdLst>
    <p:sldId id="257" r:id="rId3"/>
    <p:sldId id="305" r:id="rId4"/>
    <p:sldId id="325" r:id="rId5"/>
    <p:sldId id="323" r:id="rId6"/>
    <p:sldId id="333" r:id="rId7"/>
    <p:sldId id="332" r:id="rId8"/>
    <p:sldId id="329" r:id="rId9"/>
    <p:sldId id="326" r:id="rId10"/>
    <p:sldId id="334" r:id="rId11"/>
  </p:sldIdLst>
  <p:sldSz cx="12192000" cy="68580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mmerville, Peter" initials="" lastIdx="1" clrIdx="0"/>
  <p:cmAuthor id="1" name="Padua, Percy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6A"/>
    <a:srgbClr val="BE2271"/>
    <a:srgbClr val="EC008D"/>
    <a:srgbClr val="D80074"/>
    <a:srgbClr val="FF00C8"/>
    <a:srgbClr val="99CCFF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79900" autoAdjust="0"/>
  </p:normalViewPr>
  <p:slideViewPr>
    <p:cSldViewPr snapToGrid="0">
      <p:cViewPr varScale="1">
        <p:scale>
          <a:sx n="69" d="100"/>
          <a:sy n="69" d="100"/>
        </p:scale>
        <p:origin x="-96" y="-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2" d="100"/>
          <a:sy n="142" d="100"/>
        </p:scale>
        <p:origin x="3216" y="19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FEB87D-3FBB-447B-8647-ACFF8123E83E}" type="datetimeFigureOut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33A4EE-9FA0-4F9E-9707-AA9B81EF0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9F4EA4-6CD1-49A7-9B38-EF0DFBD77D53}" type="datetimeFigureOut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437063"/>
            <a:ext cx="5546725" cy="3630612"/>
          </a:xfrm>
          <a:prstGeom prst="rect">
            <a:avLst/>
          </a:prstGeom>
        </p:spPr>
        <p:txBody>
          <a:bodyPr vert="horz" lIns="92297" tIns="46148" rIns="92297" bIns="4614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CF1D3-C55E-4C26-A1E7-9E33F827D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 userDrawn="1"/>
        </p:nvSpPr>
        <p:spPr>
          <a:xfrm>
            <a:off x="6921500" y="-622300"/>
            <a:ext cx="185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ele-GroteskFet" pitchFamily="2" charset="0"/>
              <a:cs typeface="+mn-cs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5"/>
          </p:nvPr>
        </p:nvSpPr>
        <p:spPr>
          <a:xfrm>
            <a:off x="6321552" y="1257300"/>
            <a:ext cx="5260848" cy="485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>
              <a:buClr>
                <a:srgbClr val="E20074"/>
              </a:buClr>
              <a:buFont typeface="Wingdings" charset="2"/>
              <a:buChar char="§"/>
              <a:defRPr sz="2200">
                <a:solidFill>
                  <a:srgbClr val="151515"/>
                </a:solidFill>
                <a:latin typeface="Tele-GroteskFet" charset="0"/>
                <a:ea typeface="Tele-GroteskFet" charset="0"/>
                <a:cs typeface="Tele-GroteskFet" charset="0"/>
              </a:defRPr>
            </a:lvl1pPr>
            <a:lvl2pPr marL="6286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2pPr>
            <a:lvl3pPr marL="91440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3pPr>
            <a:lvl4pPr marL="13144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4pPr>
            <a:lvl5pPr marL="16573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09600" y="1257300"/>
            <a:ext cx="5260848" cy="485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>
              <a:buClr>
                <a:srgbClr val="E20074"/>
              </a:buClr>
              <a:buFont typeface="Wingdings" charset="2"/>
              <a:buChar char="§"/>
              <a:defRPr sz="2200">
                <a:solidFill>
                  <a:srgbClr val="151515"/>
                </a:solidFill>
                <a:latin typeface="Tele-GroteskFet" charset="0"/>
                <a:ea typeface="Tele-GroteskFet" charset="0"/>
                <a:cs typeface="Tele-GroteskFet" charset="0"/>
              </a:defRPr>
            </a:lvl1pPr>
            <a:lvl2pPr marL="6286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2pPr>
            <a:lvl3pPr marL="91440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3pPr>
            <a:lvl4pPr marL="13144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4pPr>
            <a:lvl5pPr marL="16573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5900" y="118435"/>
            <a:ext cx="7319433" cy="57689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14CBA79-DA14-457A-BA43-5EBFA30232DD}" type="datetime1">
              <a:rPr lang="en-US"/>
              <a:pPr/>
              <a:t>9/19/2018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E39F820-9EAE-4594-A14F-E4D35B026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6E0B-332E-46FF-A7D9-733DE46C8780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A30F-394C-4A23-8714-26BA237028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16BF-0835-4422-BA3B-24F51CC28A50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3627-BFDB-4C8C-A861-02765C15D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C036-C3DB-4A46-A349-735702E26CF2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123B-5E17-4A30-B220-7F5839026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7F9D-93A8-4592-89B3-5C208C7CEF33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C395-114E-415A-827D-ED86EFE9C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D690-6006-44F2-B92C-64F4E60FAC05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148B-1731-4F83-B74D-A8CAD965D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18AC-4CAF-4ABF-BCB9-A55CBABEC8B0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70740-21DE-48A3-BFD7-8EE8AA1237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D6D2-639D-4A13-B7BD-7FD92016AA6C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4A99-D2BA-434E-8FA8-94EEAD1A9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C3E8-1F00-473B-B680-9481DC51665F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B8A1-B579-4DC5-96C5-2E955CFE5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6526-6860-4286-A87E-D150E70BE7E0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AF4E-195F-4273-9A8B-3947E02E6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EEB5-7AD6-4D6D-BB97-0DAFD4DD902E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242-7256-4F65-8175-C78915CF9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lock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 userDrawn="1"/>
        </p:nvSpPr>
        <p:spPr>
          <a:xfrm>
            <a:off x="6921500" y="-622300"/>
            <a:ext cx="185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ele-GroteskFet" pitchFamily="2" charset="0"/>
              <a:cs typeface="+mn-cs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5"/>
          </p:nvPr>
        </p:nvSpPr>
        <p:spPr>
          <a:xfrm>
            <a:off x="6321552" y="1257300"/>
            <a:ext cx="5260848" cy="485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>
              <a:buClr>
                <a:srgbClr val="E20074"/>
              </a:buClr>
              <a:buFont typeface="Wingdings" charset="2"/>
              <a:buChar char="§"/>
              <a:defRPr sz="2200">
                <a:solidFill>
                  <a:srgbClr val="151515"/>
                </a:solidFill>
                <a:latin typeface="Tele-GroteskFet" charset="0"/>
                <a:ea typeface="Tele-GroteskFet" charset="0"/>
                <a:cs typeface="Tele-GroteskFet" charset="0"/>
              </a:defRPr>
            </a:lvl1pPr>
            <a:lvl2pPr marL="6286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2pPr>
            <a:lvl3pPr marL="91440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3pPr>
            <a:lvl4pPr marL="13144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4pPr>
            <a:lvl5pPr marL="16573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09600" y="1257300"/>
            <a:ext cx="5260848" cy="485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>
              <a:buClr>
                <a:srgbClr val="E20074"/>
              </a:buClr>
              <a:buFont typeface="Wingdings" charset="2"/>
              <a:buChar char="§"/>
              <a:defRPr sz="2200">
                <a:solidFill>
                  <a:srgbClr val="151515"/>
                </a:solidFill>
                <a:latin typeface="Tele-GroteskFet" charset="0"/>
                <a:ea typeface="Tele-GroteskFet" charset="0"/>
                <a:cs typeface="Tele-GroteskFet" charset="0"/>
              </a:defRPr>
            </a:lvl1pPr>
            <a:lvl2pPr marL="6286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2pPr>
            <a:lvl3pPr marL="91440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3pPr>
            <a:lvl4pPr marL="13144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4pPr>
            <a:lvl5pPr marL="16573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85900" y="20443"/>
            <a:ext cx="7319433" cy="57689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93203" y="528320"/>
            <a:ext cx="7366000" cy="302848"/>
          </a:xfrm>
          <a:prstGeom prst="rect">
            <a:avLst/>
          </a:prstGeom>
        </p:spPr>
        <p:txBody>
          <a:bodyPr lIns="109728"/>
          <a:lstStyle>
            <a:lvl1pPr marL="0" indent="0">
              <a:buNone/>
              <a:defRPr sz="1200">
                <a:solidFill>
                  <a:schemeClr val="bg1"/>
                </a:solidFill>
                <a:latin typeface="Tele-GroteskFet" charset="0"/>
                <a:ea typeface="Tele-GroteskFet" charset="0"/>
                <a:cs typeface="Tele-GroteskFe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4A355BB6-8A82-4AFE-84F8-ADEA37C059F1}" type="datetime1">
              <a:rPr lang="en-US"/>
              <a:pPr/>
              <a:t>9/19/2018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8C885C5-5D43-4832-9A98-AF14263D8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5901" y="131135"/>
            <a:ext cx="7251700" cy="576898"/>
          </a:xfrm>
        </p:spPr>
        <p:txBody>
          <a:bodyPr>
            <a:noAutofit/>
          </a:bodyPr>
          <a:lstStyle>
            <a:lvl1pPr marL="0" indent="0">
              <a:tabLst>
                <a:tab pos="1371600" algn="l"/>
              </a:tabLst>
              <a:defRPr sz="3200">
                <a:solidFill>
                  <a:schemeClr val="bg1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609600" y="1264233"/>
            <a:ext cx="11582400" cy="5291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E20074"/>
              </a:buClr>
              <a:buFont typeface="Wingdings" charset="2"/>
              <a:buChar char="§"/>
              <a:defRPr sz="2200">
                <a:solidFill>
                  <a:srgbClr val="151515"/>
                </a:solidFill>
                <a:latin typeface="Tele-GroteskFet" charset="0"/>
                <a:ea typeface="Tele-GroteskFet" charset="0"/>
                <a:cs typeface="Tele-GroteskFet" charset="0"/>
              </a:defRPr>
            </a:lvl1pPr>
            <a:lvl2pPr marL="6286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2pPr>
            <a:lvl3pPr marL="9715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3pPr>
            <a:lvl4pPr marL="13144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4pPr>
            <a:lvl5pPr marL="16573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4D1D415-BDCA-446F-B763-3DF50F09FAEC}" type="datetime1">
              <a:rPr lang="en-US"/>
              <a:pPr/>
              <a:t>9/19/2018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FA1B4C6-46C4-4F06-81A9-14C4450D6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0" y="904241"/>
            <a:ext cx="12192000" cy="554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E20074"/>
              </a:buClr>
              <a:buFont typeface="Wingdings" charset="2"/>
              <a:buChar char="§"/>
              <a:defRPr sz="2200">
                <a:solidFill>
                  <a:srgbClr val="151515"/>
                </a:solidFill>
                <a:latin typeface="Tele-GroteskFet" charset="0"/>
                <a:ea typeface="Tele-GroteskFet" charset="0"/>
                <a:cs typeface="Tele-GroteskFet" charset="0"/>
              </a:defRPr>
            </a:lvl1pPr>
            <a:lvl2pPr marL="6286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2pPr>
            <a:lvl3pPr marL="9715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3pPr>
            <a:lvl4pPr marL="13144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4pPr>
            <a:lvl5pPr marL="16573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5900" y="20443"/>
            <a:ext cx="7319433" cy="57689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93203" y="528320"/>
            <a:ext cx="7366000" cy="302848"/>
          </a:xfrm>
          <a:prstGeom prst="rect">
            <a:avLst/>
          </a:prstGeom>
        </p:spPr>
        <p:txBody>
          <a:bodyPr lIns="109728"/>
          <a:lstStyle>
            <a:lvl1pPr marL="0" indent="0">
              <a:buNone/>
              <a:defRPr sz="1200">
                <a:solidFill>
                  <a:schemeClr val="bg1"/>
                </a:solidFill>
                <a:latin typeface="Tele-GroteskFet" charset="0"/>
                <a:ea typeface="Tele-GroteskFet" charset="0"/>
                <a:cs typeface="Tele-GroteskFe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FB23B0E-C50F-4056-BD6D-364EF689F31A}" type="datetime1">
              <a:rPr lang="en-US"/>
              <a:pPr/>
              <a:t>9/19/2018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705890F-8F8A-4D78-8F37-D4E7CE2B5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/>
          <a:srcRect l="2" r="9982" b="7336"/>
          <a:stretch>
            <a:fillRect/>
          </a:stretch>
        </p:blipFill>
        <p:spPr bwMode="auto">
          <a:xfrm>
            <a:off x="7938" y="-30163"/>
            <a:ext cx="12252325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6572250"/>
            <a:ext cx="12285663" cy="285750"/>
          </a:xfrm>
          <a:prstGeom prst="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8" descr="tmo-logo-white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852025" y="511175"/>
            <a:ext cx="18653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638175" y="6557963"/>
            <a:ext cx="5667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FFFF"/>
                </a:solidFill>
                <a:latin typeface="Tele-GroteskFet" pitchFamily="2" charset="0"/>
                <a:cs typeface="+mn-cs"/>
              </a:rPr>
              <a:t>|</a:t>
            </a:r>
          </a:p>
        </p:txBody>
      </p:sp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340350"/>
            <a:ext cx="1228883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4036" y="2557979"/>
            <a:ext cx="5991225" cy="658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1020763" y="6626225"/>
            <a:ext cx="1536700" cy="2016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91E77B-A2F6-4F73-9104-EE77C5F6F2A5}" type="datetime1">
              <a:rPr lang="en-US"/>
              <a:pPr/>
              <a:t>9/19/2018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204788" y="6623050"/>
            <a:ext cx="609600" cy="204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62A8EF-DA13-44EA-B478-205D20ED7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 l="2" r="9982" b="7336"/>
          <a:stretch>
            <a:fillRect/>
          </a:stretch>
        </p:blipFill>
        <p:spPr bwMode="auto">
          <a:xfrm>
            <a:off x="7938" y="-30163"/>
            <a:ext cx="12252325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5340350"/>
            <a:ext cx="122856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3"/>
          <p:cNvSpPr/>
          <p:nvPr userDrawn="1"/>
        </p:nvSpPr>
        <p:spPr>
          <a:xfrm>
            <a:off x="0" y="6619875"/>
            <a:ext cx="12203113" cy="23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6" name="Picture 18" descr="tmo-logo-white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852025" y="511175"/>
            <a:ext cx="18653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5"/>
          <p:cNvSpPr txBox="1"/>
          <p:nvPr userDrawn="1"/>
        </p:nvSpPr>
        <p:spPr>
          <a:xfrm>
            <a:off x="638175" y="6557963"/>
            <a:ext cx="5667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E20074"/>
                </a:solidFill>
                <a:latin typeface="Tele-GroteskFet" pitchFamily="2" charset="0"/>
                <a:cs typeface="+mn-cs"/>
              </a:rPr>
              <a:t>|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24664" y="2421444"/>
            <a:ext cx="10972800" cy="576898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2E60A-6A67-4944-B670-987D3CE8A16A}" type="datetime1">
              <a:rPr lang="en-US"/>
              <a:pPr/>
              <a:t>9/19/2018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6B5A9C-BEE5-4276-9FC3-B904E748B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6921500" y="-622300"/>
            <a:ext cx="185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ele-GroteskFet" pitchFamily="2" charset="0"/>
              <a:cs typeface="+mn-cs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609600" y="1257300"/>
            <a:ext cx="10972800" cy="485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>
              <a:buClr>
                <a:srgbClr val="E20074"/>
              </a:buClr>
              <a:buFont typeface="Wingdings" charset="2"/>
              <a:buChar char="§"/>
              <a:defRPr sz="2200">
                <a:solidFill>
                  <a:srgbClr val="151515"/>
                </a:solidFill>
                <a:latin typeface="Tele-GroteskFet" charset="0"/>
                <a:ea typeface="Tele-GroteskFet" charset="0"/>
                <a:cs typeface="Tele-GroteskFet" charset="0"/>
              </a:defRPr>
            </a:lvl1pPr>
            <a:lvl2pPr marL="6286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2pPr>
            <a:lvl3pPr marL="9715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3pPr>
            <a:lvl4pPr marL="13144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4pPr>
            <a:lvl5pPr marL="16573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1883"/>
            <a:ext cx="7319433" cy="57689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5675542-ED10-4E47-91D3-B44D20EDB4AB}" type="datetime1">
              <a:rPr lang="en-US"/>
              <a:pPr/>
              <a:t>9/19/2018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CDF5869-E02F-453E-9602-A1AAD0C31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text block_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 userDrawn="1"/>
        </p:nvSpPr>
        <p:spPr>
          <a:xfrm>
            <a:off x="6921500" y="-622300"/>
            <a:ext cx="185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ele-GroteskFet" pitchFamily="2" charset="0"/>
              <a:cs typeface="+mn-cs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609600" y="1257300"/>
            <a:ext cx="10972800" cy="485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>
              <a:buClr>
                <a:srgbClr val="E20074"/>
              </a:buClr>
              <a:buFont typeface="Wingdings" charset="2"/>
              <a:buChar char="§"/>
              <a:defRPr sz="2200">
                <a:solidFill>
                  <a:srgbClr val="151515"/>
                </a:solidFill>
                <a:latin typeface="Tele-GroteskFet" charset="0"/>
                <a:ea typeface="Tele-GroteskFet" charset="0"/>
                <a:cs typeface="Tele-GroteskFet" charset="0"/>
              </a:defRPr>
            </a:lvl1pPr>
            <a:lvl2pPr marL="6286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2pPr>
            <a:lvl3pPr marL="9715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3pPr>
            <a:lvl4pPr marL="13144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4pPr>
            <a:lvl5pPr marL="1657350" indent="-285750">
              <a:buClr>
                <a:srgbClr val="E20074"/>
              </a:buClr>
              <a:buFont typeface="Wingdings" charset="2"/>
              <a:buChar char="§"/>
              <a:defRPr sz="1600">
                <a:solidFill>
                  <a:srgbClr val="151515"/>
                </a:solidFill>
                <a:latin typeface="Tele-GroteskHal" charset="0"/>
                <a:ea typeface="Tele-GroteskHal" charset="0"/>
                <a:cs typeface="Tele-GroteskH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900" y="20443"/>
            <a:ext cx="7319433" cy="57689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ele-GroteskUl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93203" y="528320"/>
            <a:ext cx="7366000" cy="302848"/>
          </a:xfrm>
          <a:prstGeom prst="rect">
            <a:avLst/>
          </a:prstGeom>
        </p:spPr>
        <p:txBody>
          <a:bodyPr lIns="109728"/>
          <a:lstStyle>
            <a:lvl1pPr marL="0" indent="0">
              <a:buNone/>
              <a:defRPr sz="1200">
                <a:solidFill>
                  <a:schemeClr val="bg1"/>
                </a:solidFill>
                <a:latin typeface="Tele-GroteskFet" charset="0"/>
                <a:ea typeface="Tele-GroteskFet" charset="0"/>
                <a:cs typeface="Tele-GroteskFe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E77036F-FF04-4029-A064-C468341755DF}" type="datetime1">
              <a:rPr lang="en-US"/>
              <a:pPr/>
              <a:t>9/19/2018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644A1A5-9C8D-46D8-B13A-A2DCEC114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2201-A408-4641-997B-C7DF3CCEC8FD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52EE-B341-4852-A8BF-403CECD60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8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5336241"/>
            <a:ext cx="12285233" cy="12926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19875"/>
            <a:ext cx="12203113" cy="239713"/>
          </a:xfrm>
          <a:prstGeom prst="rect">
            <a:avLst/>
          </a:prstGeom>
          <a:solidFill>
            <a:srgbClr val="EDEE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62013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1020763" y="6615113"/>
            <a:ext cx="1536700" cy="2016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E20074"/>
                </a:solidFill>
                <a:latin typeface="Calibri" pitchFamily="34" charset="0"/>
              </a:defRPr>
            </a:lvl1pPr>
          </a:lstStyle>
          <a:p>
            <a:fld id="{7673914E-BA81-41A4-B344-EE8EAEC760C4}" type="datetime1">
              <a:rPr lang="en-US"/>
              <a:pPr/>
              <a:t>9/19/2018</a:t>
            </a:fld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04788" y="6611938"/>
            <a:ext cx="609600" cy="2047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E20074"/>
                </a:solidFill>
                <a:latin typeface="Calibri" pitchFamily="34" charset="0"/>
              </a:defRPr>
            </a:lvl1pPr>
          </a:lstStyle>
          <a:p>
            <a:fld id="{162C9A82-22C1-4D09-BB83-3C875EC9E9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8175" y="6557963"/>
            <a:ext cx="5667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E20074"/>
                </a:solidFill>
                <a:latin typeface="Tele-GroteskFet" pitchFamily="2" charset="0"/>
                <a:cs typeface="+mn-cs"/>
              </a:rPr>
              <a:t>|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179388" y="285750"/>
            <a:ext cx="10972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21700" y="36513"/>
            <a:ext cx="990600" cy="184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FFFFFF"/>
                </a:solidFill>
                <a:latin typeface="+mn-lt"/>
                <a:cs typeface="+mn-cs"/>
              </a:rPr>
              <a:t>xxx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8350" cy="914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9296400" y="0"/>
            <a:ext cx="2895600" cy="914400"/>
          </a:xfrm>
          <a:prstGeom prst="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6" name="Picture 19" descr="tmo-logo-white.eps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883775" y="195263"/>
            <a:ext cx="17383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4514850" y="6594475"/>
            <a:ext cx="30130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E20074"/>
                </a:solidFill>
                <a:latin typeface="Tele-GroteskHal" pitchFamily="2" charset="0"/>
                <a:cs typeface="+mn-cs"/>
              </a:rPr>
              <a:t>T-Mobile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81" r:id="rId3"/>
    <p:sldLayoutId id="2147483680" r:id="rId4"/>
    <p:sldLayoutId id="2147483695" r:id="rId5"/>
    <p:sldLayoutId id="2147483696" r:id="rId6"/>
    <p:sldLayoutId id="2147483697" r:id="rId7"/>
    <p:sldLayoutId id="2147483698" r:id="rId8"/>
  </p:sldLayoutIdLst>
  <p:hf sldNum="0" hdr="0" ftr="0" dt="0"/>
  <p:txStyles>
    <p:titleStyle>
      <a:lvl1pPr algn="l" defTabSz="342900" rtl="0" fontAlgn="base">
        <a:spcBef>
          <a:spcPct val="0"/>
        </a:spcBef>
        <a:spcAft>
          <a:spcPct val="0"/>
        </a:spcAft>
        <a:defRPr sz="2400" kern="1200">
          <a:solidFill>
            <a:srgbClr val="FF55AC"/>
          </a:solidFill>
          <a:latin typeface="+mj-lt"/>
          <a:ea typeface="Tele-GroteskFet"/>
          <a:cs typeface="Tele-GroteskFet" pitchFamily="2" charset="0"/>
        </a:defRPr>
      </a:lvl1pPr>
      <a:lvl2pPr algn="l" defTabSz="342900" rtl="0" fontAlgn="base">
        <a:spcBef>
          <a:spcPct val="0"/>
        </a:spcBef>
        <a:spcAft>
          <a:spcPct val="0"/>
        </a:spcAft>
        <a:defRPr sz="2400">
          <a:solidFill>
            <a:srgbClr val="FF55AC"/>
          </a:solidFill>
          <a:latin typeface="Calibri" pitchFamily="34" charset="0"/>
          <a:ea typeface="Tele-GroteskFet"/>
          <a:cs typeface="Tele-GroteskFet"/>
        </a:defRPr>
      </a:lvl2pPr>
      <a:lvl3pPr algn="l" defTabSz="342900" rtl="0" fontAlgn="base">
        <a:spcBef>
          <a:spcPct val="0"/>
        </a:spcBef>
        <a:spcAft>
          <a:spcPct val="0"/>
        </a:spcAft>
        <a:defRPr sz="2400">
          <a:solidFill>
            <a:srgbClr val="FF55AC"/>
          </a:solidFill>
          <a:latin typeface="Calibri" pitchFamily="34" charset="0"/>
          <a:ea typeface="Tele-GroteskFet"/>
          <a:cs typeface="Tele-GroteskFet"/>
        </a:defRPr>
      </a:lvl3pPr>
      <a:lvl4pPr algn="l" defTabSz="342900" rtl="0" fontAlgn="base">
        <a:spcBef>
          <a:spcPct val="0"/>
        </a:spcBef>
        <a:spcAft>
          <a:spcPct val="0"/>
        </a:spcAft>
        <a:defRPr sz="2400">
          <a:solidFill>
            <a:srgbClr val="FF55AC"/>
          </a:solidFill>
          <a:latin typeface="Calibri" pitchFamily="34" charset="0"/>
          <a:ea typeface="Tele-GroteskFet"/>
          <a:cs typeface="Tele-GroteskFet"/>
        </a:defRPr>
      </a:lvl4pPr>
      <a:lvl5pPr algn="l" defTabSz="342900" rtl="0" fontAlgn="base">
        <a:spcBef>
          <a:spcPct val="0"/>
        </a:spcBef>
        <a:spcAft>
          <a:spcPct val="0"/>
        </a:spcAft>
        <a:defRPr sz="2400">
          <a:solidFill>
            <a:srgbClr val="FF55AC"/>
          </a:solidFill>
          <a:latin typeface="Calibri" pitchFamily="34" charset="0"/>
          <a:ea typeface="Tele-GroteskFet"/>
          <a:cs typeface="Tele-GroteskFet"/>
        </a:defRPr>
      </a:lvl5pPr>
      <a:lvl6pPr marL="457200" algn="l" defTabSz="342900" rtl="0" fontAlgn="base">
        <a:spcBef>
          <a:spcPct val="0"/>
        </a:spcBef>
        <a:spcAft>
          <a:spcPct val="0"/>
        </a:spcAft>
        <a:defRPr sz="2400">
          <a:solidFill>
            <a:srgbClr val="FF55AC"/>
          </a:solidFill>
          <a:latin typeface="Calibri" pitchFamily="34" charset="0"/>
          <a:ea typeface="Tele-GroteskFet"/>
          <a:cs typeface="Tele-GroteskFet"/>
        </a:defRPr>
      </a:lvl6pPr>
      <a:lvl7pPr marL="914400" algn="l" defTabSz="342900" rtl="0" fontAlgn="base">
        <a:spcBef>
          <a:spcPct val="0"/>
        </a:spcBef>
        <a:spcAft>
          <a:spcPct val="0"/>
        </a:spcAft>
        <a:defRPr sz="2400">
          <a:solidFill>
            <a:srgbClr val="FF55AC"/>
          </a:solidFill>
          <a:latin typeface="Calibri" pitchFamily="34" charset="0"/>
          <a:ea typeface="Tele-GroteskFet"/>
          <a:cs typeface="Tele-GroteskFet"/>
        </a:defRPr>
      </a:lvl7pPr>
      <a:lvl8pPr marL="1371600" algn="l" defTabSz="342900" rtl="0" fontAlgn="base">
        <a:spcBef>
          <a:spcPct val="0"/>
        </a:spcBef>
        <a:spcAft>
          <a:spcPct val="0"/>
        </a:spcAft>
        <a:defRPr sz="2400">
          <a:solidFill>
            <a:srgbClr val="FF55AC"/>
          </a:solidFill>
          <a:latin typeface="Calibri" pitchFamily="34" charset="0"/>
          <a:ea typeface="Tele-GroteskFet"/>
          <a:cs typeface="Tele-GroteskFet"/>
        </a:defRPr>
      </a:lvl8pPr>
      <a:lvl9pPr marL="1828800" algn="l" defTabSz="342900" rtl="0" fontAlgn="base">
        <a:spcBef>
          <a:spcPct val="0"/>
        </a:spcBef>
        <a:spcAft>
          <a:spcPct val="0"/>
        </a:spcAft>
        <a:defRPr sz="2400">
          <a:solidFill>
            <a:srgbClr val="FF55AC"/>
          </a:solidFill>
          <a:latin typeface="Calibri" pitchFamily="34" charset="0"/>
          <a:ea typeface="Tele-GroteskFet"/>
          <a:cs typeface="Tele-GroteskFet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accent2"/>
          </a:solidFill>
          <a:latin typeface="+mj-lt"/>
          <a:ea typeface="+mn-ea"/>
          <a:cs typeface="Arial" panose="020B0604020202020204" pitchFamily="34" charset="0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accent2"/>
          </a:solidFill>
          <a:latin typeface="+mj-lt"/>
          <a:ea typeface="+mn-ea"/>
          <a:cs typeface="Arial" panose="020B0604020202020204" pitchFamily="34" charset="0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accent2"/>
          </a:solidFill>
          <a:latin typeface="+mj-lt"/>
          <a:ea typeface="+mn-ea"/>
          <a:cs typeface="Arial" panose="020B0604020202020204" pitchFamily="34" charset="0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accent2"/>
          </a:solidFill>
          <a:latin typeface="+mj-lt"/>
          <a:ea typeface="+mn-ea"/>
          <a:cs typeface="Arial" panose="020B0604020202020204" pitchFamily="34" charset="0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accent2"/>
          </a:solidFill>
          <a:latin typeface="+mj-lt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F13EF-CA0F-46FF-8EC4-EA6FDAC3CC75}" type="datetime1">
              <a:rPr lang="en-US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879B56-A439-464E-95EE-1F6EE883C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639763" y="809625"/>
            <a:ext cx="10972800" cy="2855913"/>
          </a:xfrm>
        </p:spPr>
        <p:txBody>
          <a:bodyPr lIns="0" rIns="0"/>
          <a:lstStyle/>
          <a:p>
            <a:r>
              <a:rPr lang="en-US" sz="4800" b="1" smtClean="0">
                <a:solidFill>
                  <a:schemeClr val="bg1"/>
                </a:solidFill>
                <a:latin typeface="Tele-GroteskHal"/>
                <a:cs typeface="Tele-GroteskFet"/>
              </a:rPr>
              <a:t>T-Mobile’s 600 MHz Deployment</a:t>
            </a:r>
            <a:r>
              <a:rPr lang="en-US" sz="4400" smtClean="0">
                <a:solidFill>
                  <a:srgbClr val="BE2271"/>
                </a:solidFill>
                <a:latin typeface="Tele-GroteskHal"/>
                <a:cs typeface="Tele-GroteskFet"/>
              </a:rPr>
              <a:t/>
            </a:r>
            <a:br>
              <a:rPr lang="en-US" sz="4400" smtClean="0">
                <a:solidFill>
                  <a:srgbClr val="BE2271"/>
                </a:solidFill>
                <a:latin typeface="Tele-GroteskHal"/>
                <a:cs typeface="Tele-GroteskFet"/>
              </a:rPr>
            </a:br>
            <a:r>
              <a:rPr lang="en-US" sz="4400" smtClean="0">
                <a:solidFill>
                  <a:srgbClr val="BE2271"/>
                </a:solidFill>
                <a:latin typeface="Tele-GroteskHal"/>
                <a:cs typeface="Tele-GroteskFet"/>
              </a:rPr>
              <a:t/>
            </a:r>
            <a:br>
              <a:rPr lang="en-US" sz="4400" smtClean="0">
                <a:solidFill>
                  <a:srgbClr val="BE2271"/>
                </a:solidFill>
                <a:latin typeface="Tele-GroteskHal"/>
                <a:cs typeface="Tele-GroteskFet"/>
              </a:rPr>
            </a:br>
            <a:r>
              <a:rPr lang="en-US" sz="4400" smtClean="0">
                <a:solidFill>
                  <a:srgbClr val="BE2271"/>
                </a:solidFill>
                <a:latin typeface="Tele-GroteskHal"/>
                <a:cs typeface="Tele-GroteskFet"/>
              </a:rPr>
              <a:t>Frequency Coordination &amp; Notification</a:t>
            </a:r>
            <a:r>
              <a:rPr lang="en-US" smtClean="0">
                <a:solidFill>
                  <a:srgbClr val="BE2271"/>
                </a:solidFill>
                <a:latin typeface="Tele-GroteskHal"/>
                <a:cs typeface="Tele-GroteskFet"/>
              </a:rPr>
              <a:t/>
            </a:r>
            <a:br>
              <a:rPr lang="en-US" smtClean="0">
                <a:solidFill>
                  <a:srgbClr val="BE2271"/>
                </a:solidFill>
                <a:latin typeface="Tele-GroteskHal"/>
                <a:cs typeface="Tele-GroteskFet"/>
              </a:rPr>
            </a:br>
            <a:r>
              <a:rPr lang="en-US" smtClean="0">
                <a:solidFill>
                  <a:srgbClr val="BE2271"/>
                </a:solidFill>
                <a:latin typeface="Tele-GroteskHal"/>
                <a:cs typeface="Tele-GroteskFet"/>
              </a:rPr>
              <a:t>Houston &amp; San Antonio – September 2018</a:t>
            </a:r>
          </a:p>
        </p:txBody>
      </p:sp>
      <p:sp>
        <p:nvSpPr>
          <p:cNvPr id="24578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639763" y="3979863"/>
            <a:ext cx="6116637" cy="1254125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ele-GroteskUlt"/>
                <a:ea typeface="Tele-GroteskUlt"/>
                <a:cs typeface="Tele-GroteskUlt"/>
              </a:rPr>
              <a:t>Spectrum Clearing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5480050" y="6629400"/>
            <a:ext cx="1100138" cy="185738"/>
          </a:xfrm>
          <a:prstGeom prst="rect">
            <a:avLst/>
          </a:prstGeom>
          <a:solidFill>
            <a:srgbClr val="E2007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600">
              <a:latin typeface="Tele-GroteskFe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609600" y="1535113"/>
            <a:ext cx="10972800" cy="2855912"/>
          </a:xfrm>
        </p:spPr>
        <p:txBody>
          <a:bodyPr lIns="0" rIns="0"/>
          <a:lstStyle/>
          <a:p>
            <a:r>
              <a:rPr lang="en-US" sz="4400" smtClean="0">
                <a:solidFill>
                  <a:srgbClr val="BE2271"/>
                </a:solidFill>
                <a:latin typeface="Tele-GroteskHal"/>
                <a:cs typeface="Tele-GroteskFet"/>
              </a:rPr>
              <a:t>What are the results of the FCC’s broadcast spectrum auction?</a:t>
            </a:r>
            <a:r>
              <a:rPr lang="en-US" sz="4400" smtClean="0">
                <a:solidFill>
                  <a:srgbClr val="BE2271"/>
                </a:solidFill>
                <a:cs typeface="Tele-GroteskFet"/>
              </a:rPr>
              <a:t/>
            </a:r>
            <a:br>
              <a:rPr lang="en-US" sz="4400" smtClean="0">
                <a:solidFill>
                  <a:srgbClr val="BE2271"/>
                </a:solidFill>
                <a:cs typeface="Tele-GroteskFet"/>
              </a:rPr>
            </a:br>
            <a:r>
              <a:rPr lang="en-US" sz="4400" smtClean="0">
                <a:solidFill>
                  <a:srgbClr val="BE2271"/>
                </a:solidFill>
                <a:cs typeface="Tele-GroteskFet"/>
              </a:rPr>
              <a:t/>
            </a:r>
            <a:br>
              <a:rPr lang="en-US" sz="4400" smtClean="0">
                <a:solidFill>
                  <a:srgbClr val="BE2271"/>
                </a:solidFill>
                <a:cs typeface="Tele-GroteskFet"/>
              </a:rPr>
            </a:br>
            <a:endParaRPr lang="en-US" smtClean="0">
              <a:solidFill>
                <a:srgbClr val="BE2271"/>
              </a:solidFill>
              <a:cs typeface="Tele-GroteskFet"/>
            </a:endParaRPr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5480050" y="6629400"/>
            <a:ext cx="1100138" cy="185738"/>
          </a:xfrm>
          <a:prstGeom prst="rect">
            <a:avLst/>
          </a:prstGeom>
          <a:solidFill>
            <a:srgbClr val="E2007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600">
              <a:latin typeface="Tele-GroteskF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>
          <a:xfrm>
            <a:off x="509588" y="165100"/>
            <a:ext cx="8356600" cy="576263"/>
          </a:xfrm>
        </p:spPr>
        <p:txBody>
          <a:bodyPr/>
          <a:lstStyle/>
          <a:p>
            <a:r>
              <a:rPr lang="en-US" sz="3600" smtClean="0">
                <a:latin typeface="Tele-GroteskUlt"/>
                <a:cs typeface="Tele-GroteskFet"/>
              </a:rPr>
              <a:t>Auction Results?</a:t>
            </a:r>
          </a:p>
        </p:txBody>
      </p:sp>
      <p:sp>
        <p:nvSpPr>
          <p:cNvPr id="28674" name="Content Placeholder 6"/>
          <p:cNvSpPr>
            <a:spLocks noGrp="1"/>
          </p:cNvSpPr>
          <p:nvPr>
            <p:ph idx="13"/>
          </p:nvPr>
        </p:nvSpPr>
        <p:spPr bwMode="auto">
          <a:xfrm>
            <a:off x="204788" y="982663"/>
            <a:ext cx="12192000" cy="55483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smtClean="0">
                <a:latin typeface="Tele-GroteskFet"/>
                <a:ea typeface="Tele-GroteskFet"/>
                <a:cs typeface="Tele-GroteskFe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7025" y="6611938"/>
            <a:ext cx="1206500" cy="214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Tele-GroteskFet" pitchFamily="2" charset="0"/>
              <a:cs typeface="+mn-cs"/>
            </a:endParaRPr>
          </a:p>
        </p:txBody>
      </p: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9426575" y="5630863"/>
            <a:ext cx="2765425" cy="98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>
              <a:latin typeface="Tele-GroteskFet"/>
            </a:endParaRPr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9437688" y="1131888"/>
            <a:ext cx="2471737" cy="27701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>
              <a:solidFill>
                <a:schemeClr val="bg1"/>
              </a:solidFill>
              <a:latin typeface="Tele-GroteskHal"/>
            </a:endParaRPr>
          </a:p>
          <a:p>
            <a:pPr algn="ctr"/>
            <a:r>
              <a:rPr lang="en-US" sz="4800">
                <a:solidFill>
                  <a:schemeClr val="bg1"/>
                </a:solidFill>
                <a:latin typeface="Tele-GroteskHal"/>
              </a:rPr>
              <a:t>70 MHz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Tele-GroteskHal"/>
              </a:rPr>
              <a:t>available in each Partial Economic Area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Tele-GroteskHal"/>
              </a:rPr>
              <a:t>(414 total PEAs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Tele-GroteskHal"/>
              </a:rPr>
              <a:t>across US)</a:t>
            </a:r>
          </a:p>
          <a:p>
            <a:pPr algn="ctr"/>
            <a:endParaRPr lang="en-US">
              <a:solidFill>
                <a:schemeClr val="bg1"/>
              </a:solidFill>
              <a:latin typeface="Tele-GroteskHal"/>
            </a:endParaRPr>
          </a:p>
          <a:p>
            <a:pPr algn="ctr"/>
            <a:endParaRPr lang="en-US">
              <a:solidFill>
                <a:schemeClr val="bg1"/>
              </a:solidFill>
              <a:latin typeface="Tele-GroteskHal"/>
            </a:endParaRPr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9437688" y="3506788"/>
            <a:ext cx="2471737" cy="2770187"/>
          </a:xfrm>
          <a:prstGeom prst="rect">
            <a:avLst/>
          </a:prstGeom>
          <a:solidFill>
            <a:srgbClr val="EC008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000">
              <a:solidFill>
                <a:schemeClr val="bg1"/>
              </a:solidFill>
              <a:latin typeface="Tele-GroteskHal"/>
            </a:endParaRPr>
          </a:p>
          <a:p>
            <a:pPr algn="ctr"/>
            <a:r>
              <a:rPr lang="en-US" sz="8000">
                <a:solidFill>
                  <a:schemeClr val="bg1"/>
                </a:solidFill>
                <a:latin typeface="Tele-GroteskHal"/>
              </a:rPr>
              <a:t>45%</a:t>
            </a:r>
            <a:r>
              <a:rPr lang="en-US" sz="8800">
                <a:solidFill>
                  <a:schemeClr val="bg1"/>
                </a:solidFill>
                <a:latin typeface="Tele-GroteskHal"/>
              </a:rPr>
              <a:t> 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Tele-GroteskHal"/>
              </a:rPr>
              <a:t>of available spectrum</a:t>
            </a:r>
          </a:p>
          <a:p>
            <a:pPr algn="ctr"/>
            <a:endParaRPr lang="en-US" sz="1400">
              <a:solidFill>
                <a:schemeClr val="bg1"/>
              </a:solidFill>
              <a:latin typeface="Tele-GroteskHal"/>
            </a:endParaRPr>
          </a:p>
          <a:p>
            <a:pPr algn="ctr"/>
            <a:endParaRPr lang="en-US" sz="1400">
              <a:solidFill>
                <a:schemeClr val="bg1"/>
              </a:solidFill>
              <a:latin typeface="Tele-GroteskHal"/>
            </a:endParaRPr>
          </a:p>
        </p:txBody>
      </p:sp>
      <p:grpSp>
        <p:nvGrpSpPr>
          <p:cNvPr id="28679" name="Group 3"/>
          <p:cNvGrpSpPr>
            <a:grpSpLocks/>
          </p:cNvGrpSpPr>
          <p:nvPr/>
        </p:nvGrpSpPr>
        <p:grpSpPr bwMode="auto">
          <a:xfrm>
            <a:off x="523875" y="1131888"/>
            <a:ext cx="8432800" cy="3970337"/>
            <a:chOff x="601765" y="1175657"/>
            <a:chExt cx="7481774" cy="3970318"/>
          </a:xfrm>
        </p:grpSpPr>
        <p:sp>
          <p:nvSpPr>
            <p:cNvPr id="28682" name="TextBox 11"/>
            <p:cNvSpPr txBox="1">
              <a:spLocks/>
            </p:cNvSpPr>
            <p:nvPr/>
          </p:nvSpPr>
          <p:spPr bwMode="auto">
            <a:xfrm>
              <a:off x="601765" y="1175657"/>
              <a:ext cx="7473928" cy="3970318"/>
            </a:xfrm>
            <a:prstGeom prst="rect">
              <a:avLst/>
            </a:prstGeom>
            <a:solidFill>
              <a:srgbClr val="EC008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Clr>
                  <a:schemeClr val="bg1"/>
                </a:buClr>
                <a:buFont typeface="Wingdings" pitchFamily="2" charset="2"/>
                <a:buChar char="§"/>
              </a:pPr>
              <a:endParaRPr lang="en-US" sz="2800">
                <a:solidFill>
                  <a:schemeClr val="bg1"/>
                </a:solidFill>
                <a:latin typeface="Tele-GroteskHal"/>
              </a:endParaRPr>
            </a:p>
            <a:p>
              <a:pPr marL="285750" indent="-285750"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US" sz="2800">
                  <a:solidFill>
                    <a:schemeClr val="bg1"/>
                  </a:solidFill>
                  <a:latin typeface="Tele-GroteskHal"/>
                </a:rPr>
                <a:t>T-Mobile:    Average of 31 MHz across the USA</a:t>
              </a:r>
            </a:p>
            <a:p>
              <a:pPr marL="2114550" lvl="4" indent="-285750"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US" sz="2400">
                  <a:solidFill>
                    <a:schemeClr val="bg1"/>
                  </a:solidFill>
                  <a:latin typeface="Tele-GroteskHal"/>
                </a:rPr>
                <a:t>$8 billion of ≈ $20 billion generated in the auction was paid by T-Mobile. </a:t>
              </a:r>
            </a:p>
            <a:p>
              <a:pPr marL="285750" indent="-285750">
                <a:buClr>
                  <a:schemeClr val="bg1"/>
                </a:buClr>
                <a:buFont typeface="Wingdings" pitchFamily="2" charset="2"/>
                <a:buChar char="§"/>
              </a:pPr>
              <a:endParaRPr lang="en-US" sz="2800">
                <a:solidFill>
                  <a:schemeClr val="bg1"/>
                </a:solidFill>
                <a:latin typeface="Tele-GroteskHal"/>
              </a:endParaRPr>
            </a:p>
            <a:p>
              <a:pPr marL="285750" indent="-285750">
                <a:buClr>
                  <a:schemeClr val="bg1"/>
                </a:buClr>
                <a:buFont typeface="Wingdings" pitchFamily="2" charset="2"/>
                <a:buChar char="§"/>
              </a:pPr>
              <a:endParaRPr lang="en-US" sz="2800">
                <a:solidFill>
                  <a:schemeClr val="bg1"/>
                </a:solidFill>
                <a:latin typeface="Tele-GroteskHal"/>
              </a:endParaRPr>
            </a:p>
            <a:p>
              <a:pPr marL="285750" indent="-285750">
                <a:buClr>
                  <a:schemeClr val="bg1"/>
                </a:buClr>
                <a:buFont typeface="Wingdings" pitchFamily="2" charset="2"/>
                <a:buChar char="§"/>
              </a:pPr>
              <a:endParaRPr lang="en-US" sz="2800">
                <a:solidFill>
                  <a:schemeClr val="bg1"/>
                </a:solidFill>
                <a:latin typeface="Tele-GroteskHal"/>
              </a:endParaRPr>
            </a:p>
            <a:p>
              <a:pPr marL="285750" indent="-285750">
                <a:buClr>
                  <a:schemeClr val="bg1"/>
                </a:buClr>
                <a:buFont typeface="Wingdings" pitchFamily="2" charset="2"/>
                <a:buChar char="§"/>
              </a:pPr>
              <a:endParaRPr lang="en-US" sz="2800">
                <a:solidFill>
                  <a:schemeClr val="bg1"/>
                </a:solidFill>
                <a:latin typeface="Tele-GroteskHal"/>
              </a:endParaRPr>
            </a:p>
            <a:p>
              <a:pPr marL="285750" indent="-285750">
                <a:buClr>
                  <a:schemeClr val="bg1"/>
                </a:buClr>
                <a:buFont typeface="Wingdings" pitchFamily="2" charset="2"/>
                <a:buChar char="§"/>
              </a:pPr>
              <a:r>
                <a:rPr lang="en-US" sz="2800">
                  <a:solidFill>
                    <a:schemeClr val="bg1"/>
                  </a:solidFill>
                  <a:latin typeface="Tele-GroteskHal"/>
                </a:rPr>
                <a:t> </a:t>
              </a:r>
            </a:p>
          </p:txBody>
        </p:sp>
        <p:sp>
          <p:nvSpPr>
            <p:cNvPr id="28683" name="TextBox 12"/>
            <p:cNvSpPr txBox="1">
              <a:spLocks/>
            </p:cNvSpPr>
            <p:nvPr/>
          </p:nvSpPr>
          <p:spPr bwMode="auto">
            <a:xfrm>
              <a:off x="605053" y="3073656"/>
              <a:ext cx="7478486" cy="369332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>
                  <a:solidFill>
                    <a:schemeClr val="tx2"/>
                  </a:solidFill>
                  <a:latin typeface="Tele-GroteskHal"/>
                </a:rPr>
                <a:t>dish</a:t>
              </a:r>
            </a:p>
          </p:txBody>
        </p:sp>
        <p:sp>
          <p:nvSpPr>
            <p:cNvPr id="28684" name="TextBox 13"/>
            <p:cNvSpPr txBox="1">
              <a:spLocks/>
            </p:cNvSpPr>
            <p:nvPr/>
          </p:nvSpPr>
          <p:spPr bwMode="auto">
            <a:xfrm>
              <a:off x="605053" y="3442988"/>
              <a:ext cx="7478486" cy="36933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>
                  <a:solidFill>
                    <a:schemeClr val="tx2"/>
                  </a:solidFill>
                  <a:latin typeface="Tele-GroteskFet"/>
                </a:rPr>
                <a:t>Comcast</a:t>
              </a:r>
            </a:p>
          </p:txBody>
        </p:sp>
        <p:sp>
          <p:nvSpPr>
            <p:cNvPr id="28685" name="TextBox 14"/>
            <p:cNvSpPr txBox="1">
              <a:spLocks/>
            </p:cNvSpPr>
            <p:nvPr/>
          </p:nvSpPr>
          <p:spPr bwMode="auto">
            <a:xfrm>
              <a:off x="605052" y="3811098"/>
              <a:ext cx="7478486" cy="3693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>
                  <a:solidFill>
                    <a:schemeClr val="tx2"/>
                  </a:solidFill>
                  <a:latin typeface="Tele-GroteskFet"/>
                </a:rPr>
                <a:t>AT&amp;T</a:t>
              </a:r>
            </a:p>
          </p:txBody>
        </p:sp>
        <p:sp>
          <p:nvSpPr>
            <p:cNvPr id="28686" name="TextBox 15"/>
            <p:cNvSpPr txBox="1">
              <a:spLocks/>
            </p:cNvSpPr>
            <p:nvPr/>
          </p:nvSpPr>
          <p:spPr bwMode="auto">
            <a:xfrm>
              <a:off x="603540" y="4176156"/>
              <a:ext cx="7478486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>
                  <a:solidFill>
                    <a:schemeClr val="tx2"/>
                  </a:solidFill>
                  <a:latin typeface="Tele-GroteskFet"/>
                </a:rPr>
                <a:t>Charlie Townsend</a:t>
              </a:r>
            </a:p>
          </p:txBody>
        </p:sp>
        <p:sp>
          <p:nvSpPr>
            <p:cNvPr id="28687" name="TextBox 16"/>
            <p:cNvSpPr txBox="1">
              <a:spLocks/>
            </p:cNvSpPr>
            <p:nvPr/>
          </p:nvSpPr>
          <p:spPr bwMode="auto">
            <a:xfrm>
              <a:off x="603540" y="4540879"/>
              <a:ext cx="7478486" cy="36933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>
                  <a:solidFill>
                    <a:schemeClr val="tx2"/>
                  </a:solidFill>
                  <a:latin typeface="Tele-GroteskFet"/>
                </a:rPr>
                <a:t>Columbia Capital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3875" y="4864100"/>
            <a:ext cx="8439150" cy="1370013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Tele-GroteskHal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ele-GroteskHal" pitchFamily="2" charset="0"/>
                <a:cs typeface="+mn-cs"/>
              </a:rPr>
              <a:t>Low band spectrum: travels further, penetrates buildings better, means cost-effective coverage across less densely populated areas.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  <a:latin typeface="Tele-GroteskHal" pitchFamily="2" charset="0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/>
            </a:extLst>
          </p:cNvPr>
          <p:cNvSpPr/>
          <p:nvPr/>
        </p:nvSpPr>
        <p:spPr>
          <a:xfrm rot="16200000">
            <a:off x="8071644" y="659606"/>
            <a:ext cx="577850" cy="2312988"/>
          </a:xfrm>
          <a:prstGeom prst="downArrow">
            <a:avLst/>
          </a:prstGeom>
          <a:solidFill>
            <a:srgbClr val="EC008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>
          <a:xfrm>
            <a:off x="509588" y="165100"/>
            <a:ext cx="8356600" cy="576263"/>
          </a:xfrm>
        </p:spPr>
        <p:txBody>
          <a:bodyPr/>
          <a:lstStyle/>
          <a:p>
            <a:r>
              <a:rPr lang="en-US" sz="3600" smtClean="0">
                <a:latin typeface="Tele-GroteskUlt"/>
                <a:cs typeface="Tele-GroteskFet"/>
              </a:rPr>
              <a:t>Auction Results for T-Mobile </a:t>
            </a:r>
          </a:p>
        </p:txBody>
      </p:sp>
      <p:sp>
        <p:nvSpPr>
          <p:cNvPr id="30722" name="Content Placeholder 6"/>
          <p:cNvSpPr>
            <a:spLocks noGrp="1"/>
          </p:cNvSpPr>
          <p:nvPr>
            <p:ph idx="13"/>
          </p:nvPr>
        </p:nvSpPr>
        <p:spPr bwMode="auto">
          <a:xfrm>
            <a:off x="204788" y="982663"/>
            <a:ext cx="12192000" cy="55483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smtClean="0">
                <a:latin typeface="Tele-GroteskFet"/>
                <a:ea typeface="Tele-GroteskFet"/>
                <a:cs typeface="Tele-GroteskFe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7025" y="6611938"/>
            <a:ext cx="1206500" cy="214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Tele-GroteskFet" pitchFamily="2" charset="0"/>
              <a:cs typeface="+mn-cs"/>
            </a:endParaRPr>
          </a:p>
        </p:txBody>
      </p: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9426575" y="5630863"/>
            <a:ext cx="2765425" cy="98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>
              <a:latin typeface="Tele-GroteskFet"/>
            </a:endParaRPr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1004888"/>
            <a:ext cx="1114425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/>
          </p:nvPr>
        </p:nvSpPr>
        <p:spPr>
          <a:xfrm>
            <a:off x="369888" y="193675"/>
            <a:ext cx="8477250" cy="577850"/>
          </a:xfrm>
        </p:spPr>
        <p:txBody>
          <a:bodyPr/>
          <a:lstStyle/>
          <a:p>
            <a:r>
              <a:rPr lang="en-US" smtClean="0">
                <a:latin typeface="Tele-GroteskUlt"/>
                <a:cs typeface="Tele-GroteskFet"/>
              </a:rPr>
              <a:t>UHF alignment with new Wireless Band (71)</a:t>
            </a:r>
          </a:p>
        </p:txBody>
      </p:sp>
      <p:pic>
        <p:nvPicPr>
          <p:cNvPr id="33794" name="Content Placeholder 11"/>
          <p:cNvPicPr>
            <a:picLocks noGrp="1" noChangeAspect="1"/>
          </p:cNvPicPr>
          <p:nvPr>
            <p:ph sz="quarter" idx="1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6775" y="1198563"/>
            <a:ext cx="7978775" cy="2787650"/>
          </a:xfrm>
          <a:noFill/>
          <a:ln>
            <a:miter lim="800000"/>
            <a:headEnd/>
            <a:tailEnd/>
          </a:ln>
        </p:spPr>
      </p:pic>
      <p:pic>
        <p:nvPicPr>
          <p:cNvPr id="3379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913" y="4067175"/>
            <a:ext cx="47640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533400" y="4995863"/>
            <a:ext cx="10201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ele-GroteskHal"/>
              </a:rPr>
              <a:t>T-Mobile owns the B, C, D and E blocks in most of Wisconsin and Illinois. In</a:t>
            </a:r>
          </a:p>
          <a:p>
            <a:r>
              <a:rPr lang="en-US" sz="2800">
                <a:latin typeface="Tele-GroteskHal"/>
              </a:rPr>
              <a:t>Urban centers of Milwaukee and Chicago is only B, C, and D blocks 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990850" y="3363913"/>
            <a:ext cx="1844675" cy="603250"/>
          </a:xfrm>
          <a:prstGeom prst="rect">
            <a:avLst/>
          </a:prstGeom>
          <a:noFill/>
          <a:ln w="57150">
            <a:solidFill>
              <a:srgbClr val="CC00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7235825" y="3363913"/>
            <a:ext cx="1843088" cy="603250"/>
          </a:xfrm>
          <a:prstGeom prst="rect">
            <a:avLst/>
          </a:prstGeom>
          <a:noFill/>
          <a:ln w="57150">
            <a:solidFill>
              <a:srgbClr val="CC00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6613" y="4579938"/>
            <a:ext cx="13096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725" y="4591050"/>
            <a:ext cx="1308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713413" y="4860925"/>
            <a:ext cx="13890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618163" y="3190875"/>
            <a:ext cx="14843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821" name="Content Placeholder 1"/>
          <p:cNvSpPr>
            <a:spLocks noGrp="1"/>
          </p:cNvSpPr>
          <p:nvPr>
            <p:ph idx="13"/>
          </p:nvPr>
        </p:nvSpPr>
        <p:spPr bwMode="auto">
          <a:xfrm>
            <a:off x="476250" y="1179513"/>
            <a:ext cx="4398963" cy="48561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u="sng" smtClean="0">
                <a:solidFill>
                  <a:srgbClr val="D80074"/>
                </a:solidFill>
                <a:latin typeface="Tele-GroteskHal"/>
                <a:ea typeface="Tele-GroteskFet"/>
                <a:cs typeface="Tele-GroteskFet"/>
              </a:rPr>
              <a:t>T-Mobile concerns:</a:t>
            </a:r>
          </a:p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D80074"/>
                </a:solidFill>
                <a:latin typeface="Tele-GroteskHal"/>
                <a:ea typeface="Tele-GroteskFet"/>
                <a:cs typeface="Tele-GroteskFet"/>
              </a:rPr>
              <a:t>Case 1: WMP on eNodeB </a:t>
            </a:r>
          </a:p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D80074"/>
                </a:solidFill>
                <a:latin typeface="Tele-GroteskHal"/>
                <a:ea typeface="Tele-GroteskFet"/>
                <a:cs typeface="Tele-GroteskFet"/>
              </a:rPr>
              <a:t>Case 2: WMP on UE</a:t>
            </a:r>
            <a:endParaRPr lang="en-US" sz="1900" smtClean="0">
              <a:solidFill>
                <a:srgbClr val="D80074"/>
              </a:solidFill>
              <a:latin typeface="Tele-GroteskHal"/>
              <a:ea typeface="Tele-GroteskFet"/>
              <a:cs typeface="Tele-GroteskFet"/>
            </a:endParaRPr>
          </a:p>
          <a:p>
            <a:pPr marL="342900" lvl="1" indent="0">
              <a:buFont typeface="Wingdings" pitchFamily="2" charset="2"/>
              <a:buNone/>
            </a:pPr>
            <a:endParaRPr lang="en-US" sz="1900" smtClean="0">
              <a:solidFill>
                <a:schemeClr val="tx1"/>
              </a:solidFill>
              <a:latin typeface="Tele-GroteskHal"/>
              <a:ea typeface="Tele-GroteskHal"/>
              <a:cs typeface="Tele-GroteskHal"/>
            </a:endParaRPr>
          </a:p>
          <a:p>
            <a:pPr marL="0" indent="0">
              <a:buFont typeface="Wingdings" pitchFamily="2" charset="2"/>
              <a:buNone/>
            </a:pPr>
            <a:r>
              <a:rPr lang="en-US" u="sng" smtClean="0">
                <a:solidFill>
                  <a:schemeClr val="tx2"/>
                </a:solidFill>
                <a:latin typeface="Tele-GroteskHal"/>
                <a:ea typeface="Tele-GroteskFet"/>
                <a:cs typeface="Tele-GroteskFet"/>
              </a:rPr>
              <a:t>WMP concerns:</a:t>
            </a:r>
          </a:p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  <a:latin typeface="Tele-GroteskHal"/>
                <a:ea typeface="Tele-GroteskFet"/>
                <a:cs typeface="Tele-GroteskFet"/>
              </a:rPr>
              <a:t>Case 3: eNodeB impact on WMP</a:t>
            </a:r>
          </a:p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  <a:latin typeface="Tele-GroteskHal"/>
                <a:ea typeface="Tele-GroteskFet"/>
                <a:cs typeface="Tele-GroteskFet"/>
              </a:rPr>
              <a:t>Case 4: UE uplink on WMP</a:t>
            </a:r>
          </a:p>
          <a:p>
            <a:pPr marL="342900" lvl="1" indent="0">
              <a:buFont typeface="Wingdings" pitchFamily="2" charset="2"/>
              <a:buNone/>
            </a:pPr>
            <a:endParaRPr lang="en-US" sz="1900" smtClean="0">
              <a:solidFill>
                <a:schemeClr val="tx2"/>
              </a:solidFill>
              <a:latin typeface="Tele-GroteskHal"/>
              <a:ea typeface="Tele-GroteskHal"/>
              <a:cs typeface="Tele-GroteskHal"/>
            </a:endParaRPr>
          </a:p>
        </p:txBody>
      </p:sp>
      <p:sp>
        <p:nvSpPr>
          <p:cNvPr id="34822" name="Title 2"/>
          <p:cNvSpPr>
            <a:spLocks noGrp="1"/>
          </p:cNvSpPr>
          <p:nvPr>
            <p:ph type="title"/>
          </p:nvPr>
        </p:nvSpPr>
        <p:spPr>
          <a:xfrm>
            <a:off x="436563" y="23813"/>
            <a:ext cx="7318375" cy="884237"/>
          </a:xfrm>
        </p:spPr>
        <p:txBody>
          <a:bodyPr/>
          <a:lstStyle/>
          <a:p>
            <a:r>
              <a:rPr lang="en-US" smtClean="0">
                <a:latin typeface="Tele-GroteskUlt"/>
                <a:cs typeface="Tele-GroteskFet"/>
              </a:rPr>
              <a:t>Possible Interference Mechanisms</a:t>
            </a:r>
          </a:p>
        </p:txBody>
      </p:sp>
      <p:pic>
        <p:nvPicPr>
          <p:cNvPr id="34823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5413" y="292735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16"/>
          <p:cNvSpPr txBox="1">
            <a:spLocks noChangeArrowheads="1"/>
          </p:cNvSpPr>
          <p:nvPr/>
        </p:nvSpPr>
        <p:spPr bwMode="auto">
          <a:xfrm>
            <a:off x="5881688" y="1287463"/>
            <a:ext cx="1052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u="sng">
                <a:latin typeface="Tele-GroteskFet"/>
              </a:rPr>
              <a:t>Uplink</a:t>
            </a:r>
          </a:p>
          <a:p>
            <a:pPr algn="ctr"/>
            <a:r>
              <a:rPr lang="en-US" sz="1600">
                <a:latin typeface="Tele-GroteskFet"/>
              </a:rPr>
              <a:t>UHF 45-51</a:t>
            </a:r>
          </a:p>
        </p:txBody>
      </p:sp>
      <p:sp>
        <p:nvSpPr>
          <p:cNvPr id="34825" name="TextBox 18"/>
          <p:cNvSpPr txBox="1">
            <a:spLocks noChangeArrowheads="1"/>
          </p:cNvSpPr>
          <p:nvPr/>
        </p:nvSpPr>
        <p:spPr bwMode="auto">
          <a:xfrm>
            <a:off x="9363075" y="1270000"/>
            <a:ext cx="1435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u="sng">
                <a:latin typeface="Tele-GroteskFet"/>
              </a:rPr>
              <a:t>Downlink</a:t>
            </a:r>
          </a:p>
          <a:p>
            <a:pPr algn="ctr"/>
            <a:r>
              <a:rPr lang="en-US" sz="1600">
                <a:latin typeface="Tele-GroteskFet"/>
              </a:rPr>
              <a:t>UHF 38-44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4748213" y="1179513"/>
            <a:ext cx="6940550" cy="468153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4748213" y="2468563"/>
            <a:ext cx="1509712" cy="339248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6610350" y="2468563"/>
            <a:ext cx="1431925" cy="339248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8375650" y="2468563"/>
            <a:ext cx="1462088" cy="339248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10148888" y="2468563"/>
            <a:ext cx="1538287" cy="339248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831" name="TextBox 12"/>
          <p:cNvSpPr txBox="1">
            <a:spLocks noChangeArrowheads="1"/>
          </p:cNvSpPr>
          <p:nvPr/>
        </p:nvSpPr>
        <p:spPr bwMode="auto">
          <a:xfrm>
            <a:off x="5089525" y="2103438"/>
            <a:ext cx="815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ele-GroteskFet"/>
              </a:rPr>
              <a:t>WMP area:</a:t>
            </a:r>
          </a:p>
        </p:txBody>
      </p:sp>
      <p:sp>
        <p:nvSpPr>
          <p:cNvPr id="34832" name="TextBox 14"/>
          <p:cNvSpPr txBox="1">
            <a:spLocks noChangeArrowheads="1"/>
          </p:cNvSpPr>
          <p:nvPr/>
        </p:nvSpPr>
        <p:spPr bwMode="auto">
          <a:xfrm>
            <a:off x="6510338" y="2103438"/>
            <a:ext cx="1508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ele-GroteskFet"/>
              </a:rPr>
              <a:t>Wireless License Area:</a:t>
            </a:r>
          </a:p>
        </p:txBody>
      </p:sp>
      <p:sp>
        <p:nvSpPr>
          <p:cNvPr id="34833" name="TextBox 19"/>
          <p:cNvSpPr txBox="1">
            <a:spLocks noChangeArrowheads="1"/>
          </p:cNvSpPr>
          <p:nvPr/>
        </p:nvSpPr>
        <p:spPr bwMode="auto">
          <a:xfrm>
            <a:off x="8805863" y="2103438"/>
            <a:ext cx="8143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ele-GroteskFet"/>
              </a:rPr>
              <a:t>WMP area:</a:t>
            </a:r>
          </a:p>
        </p:txBody>
      </p:sp>
      <p:sp>
        <p:nvSpPr>
          <p:cNvPr id="34834" name="TextBox 20"/>
          <p:cNvSpPr txBox="1">
            <a:spLocks noChangeArrowheads="1"/>
          </p:cNvSpPr>
          <p:nvPr/>
        </p:nvSpPr>
        <p:spPr bwMode="auto">
          <a:xfrm>
            <a:off x="10231438" y="2103438"/>
            <a:ext cx="1508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ele-GroteskFet"/>
              </a:rPr>
              <a:t>Wireless License Area:</a:t>
            </a:r>
          </a:p>
        </p:txBody>
      </p:sp>
      <p:sp>
        <p:nvSpPr>
          <p:cNvPr id="18" name="Rectangle: Rounded Corners 17">
            <a:extLst>
              <a:ext uri="{FF2B5EF4-FFF2-40B4-BE49-F238E27FC236}"/>
            </a:extLst>
          </p:cNvPr>
          <p:cNvSpPr/>
          <p:nvPr/>
        </p:nvSpPr>
        <p:spPr>
          <a:xfrm>
            <a:off x="6016625" y="3057525"/>
            <a:ext cx="763588" cy="2746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Case 1</a:t>
            </a:r>
          </a:p>
        </p:txBody>
      </p:sp>
      <p:sp>
        <p:nvSpPr>
          <p:cNvPr id="22" name="Rectangle: Rounded Corners 21">
            <a:extLst>
              <a:ext uri="{FF2B5EF4-FFF2-40B4-BE49-F238E27FC236}"/>
            </a:extLst>
          </p:cNvPr>
          <p:cNvSpPr/>
          <p:nvPr/>
        </p:nvSpPr>
        <p:spPr>
          <a:xfrm>
            <a:off x="5983288" y="4730750"/>
            <a:ext cx="849312" cy="2746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Case 4</a:t>
            </a:r>
          </a:p>
        </p:txBody>
      </p:sp>
      <p:cxnSp>
        <p:nvCxnSpPr>
          <p:cNvPr id="26" name="Straight Arrow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426575" y="3517900"/>
            <a:ext cx="1266825" cy="1041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9332913" y="3517900"/>
            <a:ext cx="1152525" cy="1041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/>
            </a:extLst>
          </p:cNvPr>
          <p:cNvSpPr/>
          <p:nvPr/>
        </p:nvSpPr>
        <p:spPr>
          <a:xfrm>
            <a:off x="9153525" y="4111625"/>
            <a:ext cx="815975" cy="2698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Case 3</a:t>
            </a:r>
          </a:p>
        </p:txBody>
      </p:sp>
      <p:sp>
        <p:nvSpPr>
          <p:cNvPr id="23" name="Rectangle: Rounded Corners 22">
            <a:extLst>
              <a:ext uri="{FF2B5EF4-FFF2-40B4-BE49-F238E27FC236}"/>
            </a:extLst>
          </p:cNvPr>
          <p:cNvSpPr/>
          <p:nvPr/>
        </p:nvSpPr>
        <p:spPr>
          <a:xfrm>
            <a:off x="10017125" y="4111625"/>
            <a:ext cx="781050" cy="2698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Case 2</a:t>
            </a:r>
          </a:p>
        </p:txBody>
      </p:sp>
      <p:pic>
        <p:nvPicPr>
          <p:cNvPr id="34841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125" y="4687888"/>
            <a:ext cx="2047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2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1850" y="2727325"/>
            <a:ext cx="315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3" name="TextBox 26"/>
          <p:cNvSpPr txBox="1">
            <a:spLocks noChangeArrowheads="1"/>
          </p:cNvSpPr>
          <p:nvPr/>
        </p:nvSpPr>
        <p:spPr bwMode="auto">
          <a:xfrm>
            <a:off x="4792663" y="3690938"/>
            <a:ext cx="13112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ele-GroteskFet"/>
              </a:rPr>
              <a:t>Wireless Microphone</a:t>
            </a:r>
          </a:p>
        </p:txBody>
      </p:sp>
      <p:sp>
        <p:nvSpPr>
          <p:cNvPr id="34844" name="TextBox 31"/>
          <p:cNvSpPr txBox="1">
            <a:spLocks noChangeArrowheads="1"/>
          </p:cNvSpPr>
          <p:nvPr/>
        </p:nvSpPr>
        <p:spPr bwMode="auto">
          <a:xfrm>
            <a:off x="4965700" y="5386388"/>
            <a:ext cx="9667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ele-GroteskFet"/>
              </a:rPr>
              <a:t>WMP Receiver</a:t>
            </a:r>
          </a:p>
        </p:txBody>
      </p:sp>
      <p:sp>
        <p:nvSpPr>
          <p:cNvPr id="34845" name="TextBox 33"/>
          <p:cNvSpPr txBox="1">
            <a:spLocks noChangeArrowheads="1"/>
          </p:cNvSpPr>
          <p:nvPr/>
        </p:nvSpPr>
        <p:spPr bwMode="auto">
          <a:xfrm>
            <a:off x="8451850" y="3689350"/>
            <a:ext cx="1311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ele-GroteskFet"/>
              </a:rPr>
              <a:t>Wireless Microphone</a:t>
            </a:r>
          </a:p>
        </p:txBody>
      </p:sp>
      <p:sp>
        <p:nvSpPr>
          <p:cNvPr id="34846" name="TextBox 35"/>
          <p:cNvSpPr txBox="1">
            <a:spLocks noChangeArrowheads="1"/>
          </p:cNvSpPr>
          <p:nvPr/>
        </p:nvSpPr>
        <p:spPr bwMode="auto">
          <a:xfrm>
            <a:off x="10547350" y="3689350"/>
            <a:ext cx="8556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ele-GroteskFet"/>
              </a:rPr>
              <a:t>Base Station</a:t>
            </a:r>
          </a:p>
        </p:txBody>
      </p:sp>
      <p:sp>
        <p:nvSpPr>
          <p:cNvPr id="34847" name="TextBox 36"/>
          <p:cNvSpPr txBox="1">
            <a:spLocks noChangeArrowheads="1"/>
          </p:cNvSpPr>
          <p:nvPr/>
        </p:nvSpPr>
        <p:spPr bwMode="auto">
          <a:xfrm>
            <a:off x="8726488" y="5386388"/>
            <a:ext cx="9667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ele-GroteskFet"/>
              </a:rPr>
              <a:t>WMP Receiver</a:t>
            </a:r>
          </a:p>
        </p:txBody>
      </p:sp>
      <p:sp>
        <p:nvSpPr>
          <p:cNvPr id="34848" name="TextBox 37"/>
          <p:cNvSpPr txBox="1">
            <a:spLocks noChangeArrowheads="1"/>
          </p:cNvSpPr>
          <p:nvPr/>
        </p:nvSpPr>
        <p:spPr bwMode="auto">
          <a:xfrm>
            <a:off x="10648950" y="5057775"/>
            <a:ext cx="631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ele-GroteskFet"/>
              </a:rPr>
              <a:t>Handset</a:t>
            </a:r>
          </a:p>
        </p:txBody>
      </p:sp>
      <p:sp>
        <p:nvSpPr>
          <p:cNvPr id="30" name="Arrow: Down 29">
            <a:extLst>
              <a:ext uri="{FF2B5EF4-FFF2-40B4-BE49-F238E27FC236}"/>
            </a:extLst>
          </p:cNvPr>
          <p:cNvSpPr/>
          <p:nvPr/>
        </p:nvSpPr>
        <p:spPr>
          <a:xfrm>
            <a:off x="5254625" y="4038600"/>
            <a:ext cx="485775" cy="530225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Arrow: Down 39">
            <a:extLst>
              <a:ext uri="{FF2B5EF4-FFF2-40B4-BE49-F238E27FC236}"/>
            </a:extLst>
          </p:cNvPr>
          <p:cNvSpPr/>
          <p:nvPr/>
        </p:nvSpPr>
        <p:spPr>
          <a:xfrm>
            <a:off x="10741025" y="4117975"/>
            <a:ext cx="484188" cy="530225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4851" name="Picture 4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25163" y="2727325"/>
            <a:ext cx="3159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2" name="Picture 4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4600" y="2935288"/>
            <a:ext cx="4968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3" name="TextBox 43"/>
          <p:cNvSpPr txBox="1">
            <a:spLocks noChangeArrowheads="1"/>
          </p:cNvSpPr>
          <p:nvPr/>
        </p:nvSpPr>
        <p:spPr bwMode="auto">
          <a:xfrm>
            <a:off x="6899275" y="3687763"/>
            <a:ext cx="8556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ele-GroteskFet"/>
              </a:rPr>
              <a:t>Base Station</a:t>
            </a:r>
          </a:p>
        </p:txBody>
      </p:sp>
      <p:sp>
        <p:nvSpPr>
          <p:cNvPr id="34854" name="TextBox 44"/>
          <p:cNvSpPr txBox="1">
            <a:spLocks noChangeArrowheads="1"/>
          </p:cNvSpPr>
          <p:nvPr/>
        </p:nvSpPr>
        <p:spPr bwMode="auto">
          <a:xfrm>
            <a:off x="7024688" y="5059363"/>
            <a:ext cx="631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ele-GroteskFet"/>
              </a:rPr>
              <a:t>Handset</a:t>
            </a:r>
          </a:p>
        </p:txBody>
      </p:sp>
      <p:pic>
        <p:nvPicPr>
          <p:cNvPr id="34855" name="Picture 4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80725" y="4695825"/>
            <a:ext cx="2047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Arrow: Up 53">
            <a:extLst>
              <a:ext uri="{FF2B5EF4-FFF2-40B4-BE49-F238E27FC236}"/>
            </a:extLst>
          </p:cNvPr>
          <p:cNvSpPr/>
          <p:nvPr/>
        </p:nvSpPr>
        <p:spPr>
          <a:xfrm>
            <a:off x="7083425" y="4052888"/>
            <a:ext cx="485775" cy="515937"/>
          </a:xfrm>
          <a:prstGeom prst="up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Arrow: Down 56">
            <a:extLst>
              <a:ext uri="{FF2B5EF4-FFF2-40B4-BE49-F238E27FC236}"/>
            </a:extLst>
          </p:cNvPr>
          <p:cNvSpPr/>
          <p:nvPr/>
        </p:nvSpPr>
        <p:spPr>
          <a:xfrm>
            <a:off x="8732838" y="4132263"/>
            <a:ext cx="484187" cy="530225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/>
          <p:cNvSpPr>
            <a:spLocks noGrp="1"/>
          </p:cNvSpPr>
          <p:nvPr>
            <p:ph type="title"/>
          </p:nvPr>
        </p:nvSpPr>
        <p:spPr>
          <a:xfrm>
            <a:off x="509588" y="165100"/>
            <a:ext cx="8356600" cy="576263"/>
          </a:xfrm>
        </p:spPr>
        <p:txBody>
          <a:bodyPr/>
          <a:lstStyle/>
          <a:p>
            <a:r>
              <a:rPr lang="en-US" sz="3600" smtClean="0">
                <a:latin typeface="Tele-GroteskHal"/>
                <a:cs typeface="Tele-GroteskFet"/>
              </a:rPr>
              <a:t>Repack Timeline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7025" y="6611938"/>
            <a:ext cx="1206500" cy="214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Tele-GroteskHal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0350" y="1836738"/>
            <a:ext cx="2665413" cy="267652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ele-GroteskHal" pitchFamily="2" charset="0"/>
                <a:cs typeface="+mn-cs"/>
              </a:rPr>
              <a:t>January: Phase 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Tele-GroteskHal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ele-GroteskHal" pitchFamily="2" charset="0"/>
                <a:cs typeface="+mn-cs"/>
              </a:rPr>
              <a:t>March: Phase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Tele-GroteskHal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ele-GroteskHal" pitchFamily="2" charset="0"/>
                <a:cs typeface="+mn-cs"/>
              </a:rPr>
              <a:t>May: Phase 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Tele-GroteskHal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ele-GroteskHal" pitchFamily="2" charset="0"/>
                <a:cs typeface="+mn-cs"/>
              </a:rPr>
              <a:t>July: Phase 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075" y="1025525"/>
            <a:ext cx="2933700" cy="677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Tele-GroteskHal" pitchFamily="2" charset="0"/>
              </a:rPr>
              <a:t>2017</a:t>
            </a:r>
          </a:p>
        </p:txBody>
      </p:sp>
      <p:sp>
        <p:nvSpPr>
          <p:cNvPr id="36869" name="TextBox 11"/>
          <p:cNvSpPr txBox="1">
            <a:spLocks noChangeArrowheads="1"/>
          </p:cNvSpPr>
          <p:nvPr/>
        </p:nvSpPr>
        <p:spPr bwMode="auto">
          <a:xfrm>
            <a:off x="219075" y="1844675"/>
            <a:ext cx="2957513" cy="2308225"/>
          </a:xfrm>
          <a:prstGeom prst="rect">
            <a:avLst/>
          </a:prstGeom>
          <a:solidFill>
            <a:srgbClr val="CC006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ele-GroteskHal"/>
              </a:rPr>
              <a:t>2017 Phase 0:</a:t>
            </a:r>
          </a:p>
          <a:p>
            <a:endParaRPr lang="en-US" sz="2000">
              <a:solidFill>
                <a:schemeClr val="bg1"/>
              </a:solidFill>
              <a:latin typeface="Tele-GroteskHal"/>
            </a:endParaRPr>
          </a:p>
          <a:p>
            <a:r>
              <a:rPr lang="en-US" sz="2000">
                <a:solidFill>
                  <a:schemeClr val="bg1"/>
                </a:solidFill>
                <a:latin typeface="Tele-GroteskHal"/>
              </a:rPr>
              <a:t>T-Mobile launched 600 MHz deployments in regions where broadcasters are not using the spectrum.</a:t>
            </a:r>
          </a:p>
          <a:p>
            <a:endParaRPr lang="en-US" sz="2000">
              <a:solidFill>
                <a:schemeClr val="bg1"/>
              </a:solidFill>
              <a:latin typeface="Tele-GroteskH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4863" y="1025525"/>
            <a:ext cx="2665412" cy="67786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Tele-GroteskHal" pitchFamily="2" charset="0"/>
              </a:rPr>
              <a:t>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5975" y="1839913"/>
            <a:ext cx="2665413" cy="26765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ele-GroteskHal" pitchFamily="2" charset="0"/>
                <a:cs typeface="+mn-cs"/>
              </a:rPr>
              <a:t>More Phase 0 sites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ele-GroteskHal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ele-GroteskHal" pitchFamily="2" charset="0"/>
                <a:cs typeface="+mn-cs"/>
              </a:rPr>
              <a:t>Working to move stations early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ele-GroteskHal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ele-GroteskHal" pitchFamily="2" charset="0"/>
                <a:cs typeface="+mn-cs"/>
              </a:rPr>
              <a:t>November: Phase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ele-GroteskHal" pitchFamily="2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29350" y="1025525"/>
            <a:ext cx="2665413" cy="6778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Tele-GroteskHal" pitchFamily="2" charset="0"/>
              </a:rPr>
              <a:t>2019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9513" y="1836738"/>
            <a:ext cx="2606675" cy="34163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ele-GroteskHal" pitchFamily="2" charset="0"/>
                <a:cs typeface="+mn-cs"/>
              </a:rPr>
              <a:t>April: Phase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Tele-GroteskHal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ele-GroteskHal" pitchFamily="2" charset="0"/>
                <a:cs typeface="+mn-cs"/>
              </a:rPr>
              <a:t>June: Phase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Tele-GroteskHal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ele-GroteskHal" pitchFamily="2" charset="0"/>
                <a:cs typeface="+mn-cs"/>
              </a:rPr>
              <a:t>August: Phase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Tele-GroteskHal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ele-GroteskHal" pitchFamily="2" charset="0"/>
                <a:cs typeface="+mn-cs"/>
              </a:rPr>
              <a:t>September: Phase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Tele-GroteskHal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ele-GroteskHal" pitchFamily="2" charset="0"/>
                <a:cs typeface="+mn-cs"/>
              </a:rPr>
              <a:t>October: Phase 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50350" y="1025525"/>
            <a:ext cx="2665413" cy="67786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Tele-GroteskHal" pitchFamily="2" charset="0"/>
              </a:rPr>
              <a:t>2020</a:t>
            </a:r>
          </a:p>
        </p:txBody>
      </p:sp>
      <p:cxnSp>
        <p:nvCxnSpPr>
          <p:cNvPr id="7" name="Straight Arrow Connector 6"/>
          <p:cNvCxnSpPr>
            <a:cxnSpLocks/>
            <a:stCxn id="36878" idx="0"/>
          </p:cNvCxnSpPr>
          <p:nvPr/>
        </p:nvCxnSpPr>
        <p:spPr>
          <a:xfrm flipV="1">
            <a:off x="4686300" y="4513263"/>
            <a:ext cx="0" cy="541337"/>
          </a:xfrm>
          <a:prstGeom prst="straightConnector1">
            <a:avLst/>
          </a:prstGeom>
          <a:ln w="38100">
            <a:solidFill>
              <a:srgbClr val="EC008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36878" idx="3"/>
          </p:cNvCxnSpPr>
          <p:nvPr/>
        </p:nvCxnSpPr>
        <p:spPr>
          <a:xfrm flipV="1">
            <a:off x="5457825" y="5394325"/>
            <a:ext cx="666750" cy="400050"/>
          </a:xfrm>
          <a:prstGeom prst="straightConnector1">
            <a:avLst/>
          </a:prstGeom>
          <a:ln w="38100">
            <a:solidFill>
              <a:srgbClr val="EC008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36878" idx="1"/>
          </p:cNvCxnSpPr>
          <p:nvPr/>
        </p:nvCxnSpPr>
        <p:spPr>
          <a:xfrm flipH="1" flipV="1">
            <a:off x="1765300" y="4251325"/>
            <a:ext cx="2147888" cy="1543050"/>
          </a:xfrm>
          <a:prstGeom prst="straightConnector1">
            <a:avLst/>
          </a:prstGeom>
          <a:ln w="38100">
            <a:solidFill>
              <a:srgbClr val="EC008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8" name="TextBox 3"/>
          <p:cNvSpPr txBox="1">
            <a:spLocks noChangeArrowheads="1"/>
          </p:cNvSpPr>
          <p:nvPr/>
        </p:nvSpPr>
        <p:spPr bwMode="auto">
          <a:xfrm>
            <a:off x="3913188" y="5054600"/>
            <a:ext cx="1544637" cy="1477963"/>
          </a:xfrm>
          <a:prstGeom prst="rect">
            <a:avLst/>
          </a:prstGeom>
          <a:noFill/>
          <a:ln w="19050">
            <a:solidFill>
              <a:srgbClr val="EC008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ele-GroteskHal"/>
              </a:rPr>
              <a:t>Interference </a:t>
            </a:r>
          </a:p>
          <a:p>
            <a:pPr algn="ctr"/>
            <a:r>
              <a:rPr lang="en-US">
                <a:latin typeface="Tele-GroteskHal"/>
              </a:rPr>
              <a:t>Analysis underway now to protect full power stations.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>
          <a:xfrm>
            <a:off x="573088" y="1184275"/>
            <a:ext cx="2563812" cy="1155700"/>
          </a:xfrm>
        </p:spPr>
        <p:txBody>
          <a:bodyPr lIns="0" rIns="0"/>
          <a:lstStyle/>
          <a:p>
            <a:r>
              <a:rPr lang="en-US" sz="2800" smtClean="0">
                <a:solidFill>
                  <a:schemeClr val="bg1"/>
                </a:solidFill>
                <a:latin typeface="Tele-GroteskHal"/>
                <a:cs typeface="Tele-GroteskFet"/>
              </a:rPr>
              <a:t>3</a:t>
            </a:r>
            <a:r>
              <a:rPr lang="en-US" sz="2800" baseline="30000" smtClean="0">
                <a:solidFill>
                  <a:schemeClr val="bg1"/>
                </a:solidFill>
                <a:latin typeface="Tele-GroteskHal"/>
                <a:cs typeface="Tele-GroteskFet"/>
              </a:rPr>
              <a:t>rd</a:t>
            </a:r>
            <a:r>
              <a:rPr lang="en-US" sz="2800" smtClean="0">
                <a:solidFill>
                  <a:schemeClr val="bg1"/>
                </a:solidFill>
                <a:latin typeface="Tele-GroteskHal"/>
                <a:cs typeface="Tele-GroteskFet"/>
              </a:rPr>
              <a:t> Quarter 2017</a:t>
            </a:r>
            <a:endParaRPr lang="en-US" smtClean="0">
              <a:solidFill>
                <a:schemeClr val="bg1"/>
              </a:solidFill>
              <a:latin typeface="Tele-GroteskHal"/>
              <a:cs typeface="Tele-GroteskFet"/>
            </a:endParaRPr>
          </a:p>
        </p:txBody>
      </p:sp>
      <p:sp>
        <p:nvSpPr>
          <p:cNvPr id="38914" name="TextBox 6"/>
          <p:cNvSpPr txBox="1">
            <a:spLocks noChangeArrowheads="1"/>
          </p:cNvSpPr>
          <p:nvPr/>
        </p:nvSpPr>
        <p:spPr bwMode="auto">
          <a:xfrm>
            <a:off x="5480050" y="6629400"/>
            <a:ext cx="1100138" cy="185738"/>
          </a:xfrm>
          <a:prstGeom prst="rect">
            <a:avLst/>
          </a:prstGeom>
          <a:solidFill>
            <a:srgbClr val="E2007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600">
              <a:latin typeface="Tele-GroteskFet"/>
            </a:endParaRPr>
          </a:p>
        </p:txBody>
      </p:sp>
      <p:sp>
        <p:nvSpPr>
          <p:cNvPr id="6" name="Title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664075" y="1184275"/>
            <a:ext cx="2613025" cy="1155700"/>
          </a:xfrm>
          <a:prstGeom prst="rect">
            <a:avLst/>
          </a:prstGeom>
        </p:spPr>
        <p:txBody>
          <a:bodyPr lIns="0" rIns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Tele-GroteskFet" pitchFamily="2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ele-GroteskHal" pitchFamily="2" charset="0"/>
              </a:rPr>
              <a:t>4th Quarter 2017</a:t>
            </a:r>
          </a:p>
        </p:txBody>
      </p:sp>
      <p:pic>
        <p:nvPicPr>
          <p:cNvPr id="3891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8" y="2143125"/>
            <a:ext cx="33496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8"/>
          <p:cNvSpPr txBox="1">
            <a:spLocks noChangeArrowheads="1"/>
          </p:cNvSpPr>
          <p:nvPr/>
        </p:nvSpPr>
        <p:spPr bwMode="auto">
          <a:xfrm>
            <a:off x="573088" y="4406900"/>
            <a:ext cx="88725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CC006A"/>
                </a:solidFill>
                <a:latin typeface="Tele-GroteskHal"/>
              </a:rPr>
              <a:t>HowMobileWorks.com/spectrum</a:t>
            </a: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388938" y="169863"/>
            <a:ext cx="8872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Tele-GroteskHal"/>
              </a:rPr>
              <a:t>600 MHz Spectrum Videos</a:t>
            </a:r>
          </a:p>
        </p:txBody>
      </p:sp>
      <p:pic>
        <p:nvPicPr>
          <p:cNvPr id="38919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488" y="2143125"/>
            <a:ext cx="37465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147175" y="1111250"/>
            <a:ext cx="2613025" cy="1155700"/>
          </a:xfrm>
          <a:prstGeom prst="rect">
            <a:avLst/>
          </a:prstGeom>
        </p:spPr>
        <p:txBody>
          <a:bodyPr lIns="0" rIns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Tele-GroteskFet" pitchFamily="2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ele-GroteskHal" pitchFamily="2" charset="0"/>
              </a:rPr>
              <a:t>3</a:t>
            </a:r>
            <a:r>
              <a:rPr lang="en-US" sz="2800" baseline="30000" dirty="0">
                <a:solidFill>
                  <a:schemeClr val="bg1"/>
                </a:solidFill>
                <a:latin typeface="Tele-GroteskHal" pitchFamily="2" charset="0"/>
              </a:rPr>
              <a:t>rd </a:t>
            </a:r>
            <a:r>
              <a:rPr lang="en-US" sz="2800" dirty="0">
                <a:solidFill>
                  <a:schemeClr val="bg1"/>
                </a:solidFill>
                <a:latin typeface="Tele-GroteskHal" pitchFamily="2" charset="0"/>
              </a:rPr>
              <a:t>Quarter 2018</a:t>
            </a:r>
            <a:r>
              <a:rPr lang="en-US" sz="2800" baseline="30000" dirty="0">
                <a:solidFill>
                  <a:schemeClr val="bg1"/>
                </a:solidFill>
                <a:latin typeface="Tele-GroteskHal" pitchFamily="2" charset="0"/>
              </a:rPr>
              <a:t> </a:t>
            </a:r>
          </a:p>
        </p:txBody>
      </p:sp>
      <p:pic>
        <p:nvPicPr>
          <p:cNvPr id="38921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77338" y="2143125"/>
            <a:ext cx="1887537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xfrm>
            <a:off x="647700" y="1077913"/>
            <a:ext cx="10972800" cy="3646487"/>
          </a:xfrm>
        </p:spPr>
        <p:txBody>
          <a:bodyPr lIns="0" rIns="0"/>
          <a:lstStyle/>
          <a:p>
            <a:r>
              <a:rPr lang="en-US" sz="8800" smtClean="0">
                <a:solidFill>
                  <a:srgbClr val="CC006A"/>
                </a:solidFill>
                <a:latin typeface="Tele-GroteskHal"/>
                <a:cs typeface="Tele-GroteskFet"/>
              </a:rPr>
              <a:t>The Un-carrier.</a:t>
            </a:r>
            <a:br>
              <a:rPr lang="en-US" sz="8800" smtClean="0">
                <a:solidFill>
                  <a:srgbClr val="CC006A"/>
                </a:solidFill>
                <a:latin typeface="Tele-GroteskHal"/>
                <a:cs typeface="Tele-GroteskFet"/>
              </a:rPr>
            </a:br>
            <a:r>
              <a:rPr lang="en-US" sz="7200" smtClean="0">
                <a:solidFill>
                  <a:schemeClr val="bg1"/>
                </a:solidFill>
                <a:latin typeface="Tele-GroteskHal"/>
                <a:cs typeface="Tele-GroteskFet"/>
              </a:rPr>
              <a:t>Thank you.</a:t>
            </a:r>
            <a:endParaRPr lang="en-US" sz="8000" smtClean="0">
              <a:solidFill>
                <a:schemeClr val="bg1"/>
              </a:solidFill>
              <a:latin typeface="Tele-GroteskHal"/>
              <a:cs typeface="Tele-GroteskFet"/>
            </a:endParaRPr>
          </a:p>
        </p:txBody>
      </p:sp>
      <p:sp>
        <p:nvSpPr>
          <p:cNvPr id="40962" name="TextBox 6"/>
          <p:cNvSpPr txBox="1">
            <a:spLocks noChangeArrowheads="1"/>
          </p:cNvSpPr>
          <p:nvPr/>
        </p:nvSpPr>
        <p:spPr bwMode="auto">
          <a:xfrm>
            <a:off x="5480050" y="6629400"/>
            <a:ext cx="1100138" cy="185738"/>
          </a:xfrm>
          <a:prstGeom prst="rect">
            <a:avLst/>
          </a:prstGeom>
          <a:solidFill>
            <a:srgbClr val="E2007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600">
              <a:latin typeface="Tele-GroteskFe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ization_CMB_Update_2014.2.26">
  <a:themeElements>
    <a:clrScheme name="T-Mobile 2.0 A">
      <a:dk1>
        <a:srgbClr val="40404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C1D82F"/>
      </a:accent4>
      <a:accent5>
        <a:srgbClr val="6DB33F"/>
      </a:accent5>
      <a:accent6>
        <a:srgbClr val="008DA8"/>
      </a:accent6>
      <a:hlink>
        <a:srgbClr val="E20074"/>
      </a:hlink>
      <a:folHlink>
        <a:srgbClr val="9702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ele-GroteskFet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36575</TotalTime>
  <Words>283</Words>
  <Application>Microsoft Office PowerPoint</Application>
  <PresentationFormat>Custom</PresentationFormat>
  <Paragraphs>99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Calibri</vt:lpstr>
      <vt:lpstr>Arial</vt:lpstr>
      <vt:lpstr>Tele-GroteskFet</vt:lpstr>
      <vt:lpstr>Tele-GroteskHal</vt:lpstr>
      <vt:lpstr>Tele-GroteskUlt</vt:lpstr>
      <vt:lpstr>Wingdings</vt:lpstr>
      <vt:lpstr>Modernization_CMB_Update_2014.2.26</vt:lpstr>
      <vt:lpstr>Custom Design</vt:lpstr>
      <vt:lpstr>Modernization_CMB_Update_2014.2.26</vt:lpstr>
      <vt:lpstr>Modernization_CMB_Update_2014.2.26</vt:lpstr>
      <vt:lpstr>Modernization_CMB_Update_2014.2.26</vt:lpstr>
      <vt:lpstr>Modernization_CMB_Update_2014.2.26</vt:lpstr>
      <vt:lpstr>Modernization_CMB_Update_2014.2.26</vt:lpstr>
      <vt:lpstr>Modernization_CMB_Update_2014.2.26</vt:lpstr>
      <vt:lpstr>T-Mobile’s 600 MHz Deployment  Frequency Coordination &amp; Notification Houston &amp; San Antonio – September 2018</vt:lpstr>
      <vt:lpstr>What are the results of the FCC’s broadcast spectrum auction?  </vt:lpstr>
      <vt:lpstr>Auction Results?</vt:lpstr>
      <vt:lpstr>Auction Results for T-Mobile </vt:lpstr>
      <vt:lpstr>UHF alignment with new Wireless Band (71)</vt:lpstr>
      <vt:lpstr>Possible Interference Mechanisms</vt:lpstr>
      <vt:lpstr>Repack Timeline</vt:lpstr>
      <vt:lpstr>3rd Quarter 2017</vt:lpstr>
      <vt:lpstr>The Un-carrier. 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Development PPT Template_16x9_Oct 2016</dc:title>
  <dc:creator>Boyer, Lisa</dc:creator>
  <cp:lastModifiedBy>HWL</cp:lastModifiedBy>
  <cp:revision>521</cp:revision>
  <cp:lastPrinted>2017-04-21T19:12:10Z</cp:lastPrinted>
  <dcterms:created xsi:type="dcterms:W3CDTF">2016-08-25T16:28:39Z</dcterms:created>
  <dcterms:modified xsi:type="dcterms:W3CDTF">2018-09-19T20:22:05Z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0x010100031A6666F55DC048A629B96CE0AC4B85</vt:lpwstr>
  </property>
</Properties>
</file>